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slideshow.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67" r:id="rId4"/>
    <p:sldId id="258" r:id="rId5"/>
    <p:sldId id="259" r:id="rId6"/>
    <p:sldId id="265" r:id="rId7"/>
    <p:sldId id="260"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102" y="-48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EE96788-645E-4EDE-AC49-0C1DF068AEBC}" type="datetimeFigureOut">
              <a:rPr lang="en-GB" smtClean="0"/>
              <a:pPr/>
              <a:t>09/10/2020</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8DEB528D-AB10-40F0-9F16-831CCAB2A55D}"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E96788-645E-4EDE-AC49-0C1DF068AEBC}" type="datetimeFigureOut">
              <a:rPr lang="en-GB" smtClean="0"/>
              <a:pPr/>
              <a:t>09/10/2020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EB528D-AB10-40F0-9F16-831CCAB2A55D}"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E96788-645E-4EDE-AC49-0C1DF068AEBC}" type="datetimeFigureOut">
              <a:rPr lang="en-GB" smtClean="0"/>
              <a:pPr/>
              <a:t>09/10/2020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EB528D-AB10-40F0-9F16-831CCAB2A55D}"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E96788-645E-4EDE-AC49-0C1DF068AEBC}" type="datetimeFigureOut">
              <a:rPr lang="en-GB" smtClean="0"/>
              <a:pPr/>
              <a:t>09/10/2020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EB528D-AB10-40F0-9F16-831CCAB2A55D}"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EE96788-645E-4EDE-AC49-0C1DF068AEBC}" type="datetimeFigureOut">
              <a:rPr lang="en-GB" smtClean="0"/>
              <a:pPr/>
              <a:t>09/10/2020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EB528D-AB10-40F0-9F16-831CCAB2A55D}"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EE96788-645E-4EDE-AC49-0C1DF068AEBC}" type="datetimeFigureOut">
              <a:rPr lang="en-GB" smtClean="0"/>
              <a:pPr/>
              <a:t>09/10/2020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EB528D-AB10-40F0-9F16-831CCAB2A55D}"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EE96788-645E-4EDE-AC49-0C1DF068AEBC}" type="datetimeFigureOut">
              <a:rPr lang="en-GB" smtClean="0"/>
              <a:pPr/>
              <a:t>09/10/2020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DEB528D-AB10-40F0-9F16-831CCAB2A55D}"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EE96788-645E-4EDE-AC49-0C1DF068AEBC}" type="datetimeFigureOut">
              <a:rPr lang="en-GB" smtClean="0"/>
              <a:pPr/>
              <a:t>09/10/2020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DEB528D-AB10-40F0-9F16-831CCAB2A55D}"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E96788-645E-4EDE-AC49-0C1DF068AEBC}" type="datetimeFigureOut">
              <a:rPr lang="en-GB" smtClean="0"/>
              <a:pPr/>
              <a:t>09/10/2020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DEB528D-AB10-40F0-9F16-831CCAB2A55D}"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EE96788-645E-4EDE-AC49-0C1DF068AEBC}" type="datetimeFigureOut">
              <a:rPr lang="en-GB" smtClean="0"/>
              <a:pPr/>
              <a:t>09/10/2020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EB528D-AB10-40F0-9F16-831CCAB2A55D}"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EE96788-645E-4EDE-AC49-0C1DF068AEBC}" type="datetimeFigureOut">
              <a:rPr lang="en-GB" smtClean="0"/>
              <a:pPr/>
              <a:t>09/10/2020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8DEB528D-AB10-40F0-9F16-831CCAB2A55D}" type="slidenum">
              <a:rPr lang="en-GB" smtClean="0"/>
              <a:pPr/>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EE96788-645E-4EDE-AC49-0C1DF068AEBC}" type="datetimeFigureOut">
              <a:rPr lang="en-GB" smtClean="0"/>
              <a:pPr/>
              <a:t>09/10/2020</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DEB528D-AB10-40F0-9F16-831CCAB2A55D}" type="slidenum">
              <a:rPr lang="en-GB" smtClean="0"/>
              <a:pPr/>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styledanceindustry.com/" TargetMode="External"/><Relationship Id="rId2" Type="http://schemas.openxmlformats.org/officeDocument/2006/relationships/image" Target="../media/image3.jpeg"/><Relationship Id="rId1" Type="http://schemas.openxmlformats.org/officeDocument/2006/relationships/slideLayout" Target="../slideLayouts/slideLayout8.xml"/><Relationship Id="rId5" Type="http://schemas.openxmlformats.org/officeDocument/2006/relationships/hyperlink" Target="https://filmfreeway.com/EspooDigi-DanceInternational" TargetMode="External"/><Relationship Id="rId4" Type="http://schemas.openxmlformats.org/officeDocument/2006/relationships/hyperlink" Target="https://www.espoodigidance.com/submit.htm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spoo-digi-dance-logo-03.png"/>
          <p:cNvPicPr>
            <a:picLocks noChangeAspect="1"/>
          </p:cNvPicPr>
          <p:nvPr/>
        </p:nvPicPr>
        <p:blipFill>
          <a:blip r:embed="rId2" cstate="print"/>
          <a:stretch>
            <a:fillRect/>
          </a:stretch>
        </p:blipFill>
        <p:spPr>
          <a:xfrm>
            <a:off x="1619673" y="74950"/>
            <a:ext cx="6010750" cy="2777986"/>
          </a:xfrm>
          <a:prstGeom prst="rect">
            <a:avLst/>
          </a:prstGeom>
        </p:spPr>
      </p:pic>
      <p:sp>
        <p:nvSpPr>
          <p:cNvPr id="2" name="Title 1"/>
          <p:cNvSpPr>
            <a:spLocks noGrp="1"/>
          </p:cNvSpPr>
          <p:nvPr>
            <p:ph type="ctrTitle"/>
          </p:nvPr>
        </p:nvSpPr>
        <p:spPr>
          <a:xfrm>
            <a:off x="533400" y="1744216"/>
            <a:ext cx="7851648" cy="1828800"/>
          </a:xfrm>
        </p:spPr>
        <p:txBody>
          <a:bodyPr/>
          <a:lstStyle/>
          <a:p>
            <a:pPr algn="ctr"/>
            <a:r>
              <a:rPr lang="en-GB" dirty="0" smtClean="0"/>
              <a:t>EDDI</a:t>
            </a:r>
            <a:endParaRPr lang="en-GB" dirty="0"/>
          </a:p>
        </p:txBody>
      </p:sp>
      <p:sp>
        <p:nvSpPr>
          <p:cNvPr id="3" name="Subtitle 2"/>
          <p:cNvSpPr>
            <a:spLocks noGrp="1"/>
          </p:cNvSpPr>
          <p:nvPr>
            <p:ph type="subTitle" idx="1"/>
          </p:nvPr>
        </p:nvSpPr>
        <p:spPr>
          <a:xfrm>
            <a:off x="899592" y="3645024"/>
            <a:ext cx="7200800" cy="2736304"/>
          </a:xfrm>
        </p:spPr>
        <p:txBody>
          <a:bodyPr>
            <a:normAutofit fontScale="92500" lnSpcReduction="20000"/>
          </a:bodyPr>
          <a:lstStyle/>
          <a:p>
            <a:pPr algn="ctr"/>
            <a:r>
              <a:rPr lang="en-GB" b="1" i="1" dirty="0" smtClean="0"/>
              <a:t>Espoo </a:t>
            </a:r>
            <a:r>
              <a:rPr lang="en-GB" b="1" i="1" dirty="0" err="1" smtClean="0"/>
              <a:t>Digi</a:t>
            </a:r>
            <a:r>
              <a:rPr lang="en-GB" b="1" i="1" dirty="0" smtClean="0"/>
              <a:t>-Dance International</a:t>
            </a:r>
            <a:r>
              <a:rPr lang="en-GB" i="1" dirty="0" smtClean="0"/>
              <a:t> </a:t>
            </a:r>
            <a:r>
              <a:rPr lang="en-GB" i="1" dirty="0"/>
              <a:t> </a:t>
            </a:r>
            <a:endParaRPr lang="en-GB" i="1" dirty="0" smtClean="0"/>
          </a:p>
          <a:p>
            <a:pPr algn="ctr"/>
            <a:endParaRPr lang="en-GB" i="1" dirty="0"/>
          </a:p>
          <a:p>
            <a:pPr algn="ctr"/>
            <a:r>
              <a:rPr lang="en-GB" i="1" dirty="0" smtClean="0"/>
              <a:t>EDDI </a:t>
            </a:r>
            <a:r>
              <a:rPr lang="en-GB" i="1" dirty="0"/>
              <a:t>is a collaborative effort by dancers and digital content creators in Espoo to inspire, cheer and encourage everyone through a festive event combining the joyful spirit of dance and digital technology</a:t>
            </a:r>
            <a:r>
              <a:rPr lang="en-GB" i="1" dirty="0" smtClean="0"/>
              <a:t>.</a:t>
            </a:r>
          </a:p>
          <a:p>
            <a:pPr algn="ctr"/>
            <a:endParaRPr lang="en-GB" i="1" dirty="0" smtClean="0"/>
          </a:p>
          <a:p>
            <a:pPr algn="ctr"/>
            <a:r>
              <a:rPr lang="en-GB" i="1" dirty="0" smtClean="0"/>
              <a:t>An original and truly Corona </a:t>
            </a:r>
            <a:r>
              <a:rPr lang="en-GB" i="1" dirty="0" err="1" smtClean="0"/>
              <a:t>Kosha</a:t>
            </a:r>
            <a:r>
              <a:rPr lang="en-GB" i="1" dirty="0" smtClean="0"/>
              <a:t> event.</a:t>
            </a: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ddi_logo.jpg"/>
          <p:cNvPicPr>
            <a:picLocks noChangeAspect="1"/>
          </p:cNvPicPr>
          <p:nvPr/>
        </p:nvPicPr>
        <p:blipFill>
          <a:blip r:embed="rId2" cstate="print"/>
          <a:stretch>
            <a:fillRect/>
          </a:stretch>
        </p:blipFill>
        <p:spPr>
          <a:xfrm>
            <a:off x="7668344" y="764704"/>
            <a:ext cx="1296144" cy="1296144"/>
          </a:xfrm>
          <a:prstGeom prst="rect">
            <a:avLst/>
          </a:prstGeom>
        </p:spPr>
      </p:pic>
      <p:sp>
        <p:nvSpPr>
          <p:cNvPr id="2" name="Title 1"/>
          <p:cNvSpPr>
            <a:spLocks noGrp="1"/>
          </p:cNvSpPr>
          <p:nvPr>
            <p:ph type="title"/>
          </p:nvPr>
        </p:nvSpPr>
        <p:spPr>
          <a:xfrm>
            <a:off x="685800" y="116632"/>
            <a:ext cx="3814192" cy="1162050"/>
          </a:xfrm>
        </p:spPr>
        <p:txBody>
          <a:bodyPr/>
          <a:lstStyle/>
          <a:p>
            <a:r>
              <a:rPr lang="en-GB" dirty="0" smtClean="0"/>
              <a:t>Event Organisation</a:t>
            </a:r>
            <a:endParaRPr lang="en-GB" dirty="0"/>
          </a:p>
        </p:txBody>
      </p:sp>
      <p:sp>
        <p:nvSpPr>
          <p:cNvPr id="4" name="Text Placeholder 3"/>
          <p:cNvSpPr>
            <a:spLocks noGrp="1"/>
          </p:cNvSpPr>
          <p:nvPr>
            <p:ph type="body" idx="2"/>
          </p:nvPr>
        </p:nvSpPr>
        <p:spPr>
          <a:xfrm>
            <a:off x="467544" y="1844824"/>
            <a:ext cx="2952328" cy="4776936"/>
          </a:xfrm>
        </p:spPr>
        <p:txBody>
          <a:bodyPr>
            <a:normAutofit fontScale="92500" lnSpcReduction="20000"/>
          </a:bodyPr>
          <a:lstStyle/>
          <a:p>
            <a:r>
              <a:rPr lang="en-GB" b="1" dirty="0" smtClean="0"/>
              <a:t>The organisers</a:t>
            </a:r>
          </a:p>
          <a:p>
            <a:endParaRPr lang="en-GB" dirty="0" smtClean="0"/>
          </a:p>
          <a:p>
            <a:r>
              <a:rPr lang="en-GB" dirty="0" smtClean="0"/>
              <a:t>EDDI is organised by a small non-profit association, SDI ry, for the benefit of its members, and other dancers interested in participating in the competition.</a:t>
            </a:r>
          </a:p>
          <a:p>
            <a:endParaRPr lang="en-GB" dirty="0" smtClean="0"/>
          </a:p>
          <a:p>
            <a:r>
              <a:rPr lang="en-GB" dirty="0" smtClean="0"/>
              <a:t>Based in Espoo. SDI ry is a street dance school with some of the finest and most experienced teachers  in the world today. Their experience and professional network is truly global, and includes  dance competitions and film festivals from Los Angeles in the U.S.A.  to Finland and the Philippines.  </a:t>
            </a:r>
          </a:p>
          <a:p>
            <a:endParaRPr lang="en-GB" dirty="0" smtClean="0"/>
          </a:p>
          <a:p>
            <a:r>
              <a:rPr lang="en-GB" dirty="0" smtClean="0"/>
              <a:t>The  help and opportunities they can provide for aspiring dancers is in-valuable.</a:t>
            </a:r>
          </a:p>
          <a:p>
            <a:endParaRPr lang="en-GB" dirty="0" smtClean="0"/>
          </a:p>
          <a:p>
            <a:r>
              <a:rPr lang="en-GB" dirty="0" smtClean="0"/>
              <a:t>Websites</a:t>
            </a:r>
            <a:r>
              <a:rPr lang="en-GB" b="1" dirty="0" smtClean="0"/>
              <a:t>:</a:t>
            </a:r>
          </a:p>
          <a:p>
            <a:pPr>
              <a:buFont typeface="Arial" pitchFamily="34" charset="0"/>
              <a:buChar char="•"/>
            </a:pPr>
            <a:r>
              <a:rPr lang="en-GB" b="1" dirty="0" smtClean="0"/>
              <a:t>SDI</a:t>
            </a:r>
            <a:r>
              <a:rPr lang="en-GB" dirty="0" smtClean="0"/>
              <a:t>: </a:t>
            </a:r>
            <a:r>
              <a:rPr lang="en-GB" dirty="0" smtClean="0">
                <a:hlinkClick r:id="rId3"/>
              </a:rPr>
              <a:t>https://www.styledanceindustry.com/</a:t>
            </a:r>
            <a:endParaRPr lang="en-GB" dirty="0" smtClean="0"/>
          </a:p>
          <a:p>
            <a:pPr>
              <a:buFont typeface="Arial" pitchFamily="34" charset="0"/>
              <a:buChar char="•"/>
            </a:pPr>
            <a:r>
              <a:rPr lang="en-GB" b="1" dirty="0" smtClean="0"/>
              <a:t>EDDI</a:t>
            </a:r>
            <a:r>
              <a:rPr lang="en-GB" dirty="0" smtClean="0"/>
              <a:t>  </a:t>
            </a:r>
            <a:r>
              <a:rPr lang="en-GB" dirty="0" smtClean="0">
                <a:hlinkClick r:id="rId4"/>
              </a:rPr>
              <a:t>https://www.espoodigidance.com/submit.html</a:t>
            </a:r>
            <a:endParaRPr lang="en-GB" dirty="0" smtClean="0"/>
          </a:p>
        </p:txBody>
      </p:sp>
      <p:sp>
        <p:nvSpPr>
          <p:cNvPr id="3" name="Content Placeholder 2"/>
          <p:cNvSpPr>
            <a:spLocks noGrp="1"/>
          </p:cNvSpPr>
          <p:nvPr>
            <p:ph sz="half" idx="1"/>
          </p:nvPr>
        </p:nvSpPr>
        <p:spPr>
          <a:xfrm>
            <a:off x="3575050" y="1628800"/>
            <a:ext cx="5389438" cy="4968552"/>
          </a:xfrm>
        </p:spPr>
        <p:txBody>
          <a:bodyPr>
            <a:normAutofit fontScale="62500" lnSpcReduction="20000"/>
          </a:bodyPr>
          <a:lstStyle/>
          <a:p>
            <a:pPr>
              <a:buNone/>
            </a:pPr>
            <a:r>
              <a:rPr lang="en-GB" b="1" dirty="0" smtClean="0"/>
              <a:t>Submissions</a:t>
            </a:r>
          </a:p>
          <a:p>
            <a:pPr>
              <a:buNone/>
            </a:pPr>
            <a:endParaRPr lang="en-GB" sz="1500" b="1" dirty="0" smtClean="0"/>
          </a:p>
          <a:p>
            <a:pPr>
              <a:buNone/>
            </a:pPr>
            <a:r>
              <a:rPr lang="en-GB" dirty="0" smtClean="0"/>
              <a:t>The  EDDI Festival includes both a </a:t>
            </a:r>
            <a:r>
              <a:rPr lang="en-GB" dirty="0" err="1" smtClean="0"/>
              <a:t>digi</a:t>
            </a:r>
            <a:r>
              <a:rPr lang="en-GB" dirty="0" smtClean="0"/>
              <a:t>-dance (</a:t>
            </a:r>
            <a:r>
              <a:rPr lang="en-GB" i="1" dirty="0" err="1" smtClean="0"/>
              <a:t>instagram</a:t>
            </a:r>
            <a:r>
              <a:rPr lang="en-GB" i="1" dirty="0" smtClean="0"/>
              <a:t> style mobile phone video clip</a:t>
            </a:r>
            <a:r>
              <a:rPr lang="en-GB" dirty="0" smtClean="0"/>
              <a:t>) and a short dance-film competition. </a:t>
            </a:r>
          </a:p>
          <a:p>
            <a:pPr>
              <a:buNone/>
            </a:pPr>
            <a:endParaRPr lang="en-GB" sz="1300" dirty="0" smtClean="0"/>
          </a:p>
          <a:p>
            <a:r>
              <a:rPr lang="en-GB" dirty="0" smtClean="0"/>
              <a:t>These two competitions culminate in a final event early in the new year  (January 2021) when the finalists will be announced and professionally film screened as part of the film festival, and complimented with free  dance workshops for those that volunteered their support.</a:t>
            </a:r>
          </a:p>
          <a:p>
            <a:endParaRPr lang="en-GB" sz="1300" dirty="0" smtClean="0"/>
          </a:p>
          <a:p>
            <a:r>
              <a:rPr lang="en-GB" dirty="0" smtClean="0"/>
              <a:t> The prizes are substantial ranging from cash to outfits and potential scholarships. </a:t>
            </a:r>
          </a:p>
          <a:p>
            <a:endParaRPr lang="en-GB" sz="1300" dirty="0" smtClean="0"/>
          </a:p>
          <a:p>
            <a:r>
              <a:rPr lang="en-GB" dirty="0" smtClean="0"/>
              <a:t>The potential rewards from the media exposure and professional networking  are immeasurable.</a:t>
            </a:r>
          </a:p>
          <a:p>
            <a:endParaRPr lang="en-GB" sz="1300" dirty="0" smtClean="0"/>
          </a:p>
          <a:p>
            <a:pPr>
              <a:buNone/>
            </a:pPr>
            <a:r>
              <a:rPr lang="en-GB" dirty="0" smtClean="0"/>
              <a:t>Film  submission website: </a:t>
            </a:r>
            <a:r>
              <a:rPr lang="en-GB" dirty="0" smtClean="0">
                <a:hlinkClick r:id="rId5"/>
              </a:rPr>
              <a:t>https://filmfreeway.com/EspooDigi-DanceInternational#awards</a:t>
            </a:r>
            <a:endParaRPr lang="en-GB"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ffwad_EDDI--Digi-Dance-Competition-&amp;-Festival-squaret.png"/>
          <p:cNvPicPr>
            <a:picLocks noGrp="1" noChangeAspect="1"/>
          </p:cNvPicPr>
          <p:nvPr>
            <p:ph type="pic" idx="1"/>
          </p:nvPr>
        </p:nvPicPr>
        <p:blipFill>
          <a:blip r:embed="rId2" cstate="print"/>
          <a:srcRect l="4746" r="4746"/>
          <a:stretch>
            <a:fillRect/>
          </a:stretch>
        </p:blipFill>
        <p:spPr>
          <a:xfrm rot="420000">
            <a:off x="3965824" y="1067506"/>
            <a:ext cx="4106940" cy="4719636"/>
          </a:xfrm>
        </p:spPr>
      </p:pic>
      <p:sp>
        <p:nvSpPr>
          <p:cNvPr id="7" name="Title 1"/>
          <p:cNvSpPr txBox="1">
            <a:spLocks/>
          </p:cNvSpPr>
          <p:nvPr/>
        </p:nvSpPr>
        <p:spPr>
          <a:xfrm>
            <a:off x="251520" y="908720"/>
            <a:ext cx="2212848" cy="1582621"/>
          </a:xfrm>
          <a:prstGeom prst="rect">
            <a:avLst/>
          </a:prstGeom>
        </p:spPr>
        <p:txBody>
          <a:bodyPr vert="horz" lIns="45720" tIns="45720" rIns="45720" bIns="45720" anchor="b">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smtClean="0">
                <a:ln>
                  <a:noFill/>
                </a:ln>
                <a:solidFill>
                  <a:schemeClr val="tx2"/>
                </a:solidFill>
                <a:effectLst/>
                <a:uLnTx/>
                <a:uFillTx/>
                <a:latin typeface="+mj-lt"/>
                <a:ea typeface="+mj-ea"/>
                <a:cs typeface="+mj-cs"/>
              </a:rPr>
              <a:t>Submissions</a:t>
            </a:r>
            <a:endParaRPr kumimoji="0" lang="en-GB" sz="2000" b="1" i="0" u="none" strike="noStrike" kern="1200" cap="none" spc="0" normalizeH="0" baseline="0" noProof="0" dirty="0">
              <a:ln>
                <a:noFill/>
              </a:ln>
              <a:solidFill>
                <a:schemeClr val="tx2"/>
              </a:solidFill>
              <a:effectLst/>
              <a:uLnTx/>
              <a:uFillTx/>
              <a:latin typeface="+mj-lt"/>
              <a:ea typeface="+mj-ea"/>
              <a:cs typeface="+mj-cs"/>
            </a:endParaRPr>
          </a:p>
        </p:txBody>
      </p:sp>
      <p:sp>
        <p:nvSpPr>
          <p:cNvPr id="8" name="Text Placeholder 2"/>
          <p:cNvSpPr txBox="1">
            <a:spLocks/>
          </p:cNvSpPr>
          <p:nvPr/>
        </p:nvSpPr>
        <p:spPr>
          <a:xfrm>
            <a:off x="251520" y="2560509"/>
            <a:ext cx="2209800" cy="1320295"/>
          </a:xfrm>
          <a:prstGeom prst="rect">
            <a:avLst/>
          </a:prstGeom>
        </p:spPr>
        <p:txBody>
          <a:bodyPr vert="horz" lIns="64008" rIns="45720" bIns="45720" anchor="t">
            <a:normAutofit/>
          </a:bodyPr>
          <a:lstStyle/>
          <a:p>
            <a:r>
              <a:rPr lang="en-GB" sz="1400" dirty="0" smtClean="0"/>
              <a:t>Place:  </a:t>
            </a:r>
            <a:r>
              <a:rPr lang="en-GB" sz="1400" dirty="0" err="1" smtClean="0"/>
              <a:t>FilmFreeWay</a:t>
            </a:r>
            <a:endParaRPr lang="en-GB" sz="1400" dirty="0" smtClean="0"/>
          </a:p>
          <a:p>
            <a:pPr marL="0" marR="0" lvl="0" indent="0" algn="l" defTabSz="914400" rtl="0" eaLnBrk="1" fontAlgn="auto" latinLnBrk="0" hangingPunct="1">
              <a:lnSpc>
                <a:spcPct val="100000"/>
              </a:lnSpc>
              <a:spcBef>
                <a:spcPts val="250"/>
              </a:spcBef>
              <a:spcAft>
                <a:spcPts val="0"/>
              </a:spcAft>
              <a:buClr>
                <a:schemeClr val="accent3"/>
              </a:buClr>
              <a:buSzPct val="95000"/>
              <a:buFontTx/>
              <a:buNone/>
              <a:tabLst/>
              <a:defRPr/>
            </a:pPr>
            <a:endParaRPr kumimoji="0" lang="en-GB" sz="1300" b="0" i="0" u="none" strike="noStrike" kern="1200" cap="none" spc="0" normalizeH="0" baseline="0" noProof="0" dirty="0" smtClean="0">
              <a:ln>
                <a:noFill/>
              </a:ln>
              <a:solidFill>
                <a:schemeClr val="tx1"/>
              </a:solidFill>
              <a:effectLst/>
              <a:uLnTx/>
              <a:uFillTx/>
              <a:latin typeface="+mn-lt"/>
              <a:ea typeface="+mn-ea"/>
              <a:cs typeface="+mn-cs"/>
            </a:endParaRPr>
          </a:p>
          <a:p>
            <a:r>
              <a:rPr lang="en-GB" sz="1400" dirty="0" smtClean="0"/>
              <a:t>Competitions:</a:t>
            </a:r>
          </a:p>
          <a:p>
            <a:pPr marL="342900" indent="-342900">
              <a:buFont typeface="+mj-lt"/>
              <a:buAutoNum type="arabicPeriod"/>
            </a:pPr>
            <a:r>
              <a:rPr lang="en-GB" sz="1400" dirty="0" smtClean="0"/>
              <a:t>Short Dance Films</a:t>
            </a:r>
          </a:p>
          <a:p>
            <a:pPr marL="342900" indent="-342900">
              <a:buFont typeface="+mj-lt"/>
              <a:buAutoNum type="arabicPeriod"/>
            </a:pPr>
            <a:r>
              <a:rPr lang="en-GB" sz="1400" dirty="0" smtClean="0"/>
              <a:t>Mobile Dance Videos</a:t>
            </a:r>
            <a:endParaRPr lang="en-GB" sz="1400" dirty="0"/>
          </a:p>
        </p:txBody>
      </p:sp>
      <p:sp>
        <p:nvSpPr>
          <p:cNvPr id="10" name="TextBox 9"/>
          <p:cNvSpPr txBox="1">
            <a:spLocks noChangeAspect="1"/>
          </p:cNvSpPr>
          <p:nvPr/>
        </p:nvSpPr>
        <p:spPr>
          <a:xfrm rot="420000">
            <a:off x="4308503" y="652642"/>
            <a:ext cx="4072594" cy="369332"/>
          </a:xfrm>
          <a:prstGeom prst="rect">
            <a:avLst/>
          </a:prstGeom>
          <a:noFill/>
        </p:spPr>
        <p:txBody>
          <a:bodyPr wrap="square" rtlCol="0">
            <a:spAutoFit/>
          </a:bodyPr>
          <a:lstStyle/>
          <a:p>
            <a:r>
              <a:rPr lang="en-GB" sz="1600" b="1" dirty="0" smtClean="0"/>
              <a:t>Submissions by:  </a:t>
            </a:r>
            <a:r>
              <a:rPr lang="en-GB" dirty="0" smtClean="0"/>
              <a:t>27</a:t>
            </a:r>
            <a:r>
              <a:rPr lang="en-GB" baseline="30000" dirty="0" smtClean="0"/>
              <a:t>th</a:t>
            </a:r>
            <a:r>
              <a:rPr lang="en-GB" dirty="0" smtClean="0"/>
              <a:t>,  November 2020</a:t>
            </a:r>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ddi_logo.jpg"/>
          <p:cNvPicPr>
            <a:picLocks noChangeAspect="1"/>
          </p:cNvPicPr>
          <p:nvPr/>
        </p:nvPicPr>
        <p:blipFill>
          <a:blip r:embed="rId2" cstate="print"/>
          <a:stretch>
            <a:fillRect/>
          </a:stretch>
        </p:blipFill>
        <p:spPr>
          <a:xfrm>
            <a:off x="7524328" y="764704"/>
            <a:ext cx="1440160" cy="1440160"/>
          </a:xfrm>
          <a:prstGeom prst="rect">
            <a:avLst/>
          </a:prstGeom>
        </p:spPr>
      </p:pic>
      <p:sp>
        <p:nvSpPr>
          <p:cNvPr id="2" name="Title 1"/>
          <p:cNvSpPr>
            <a:spLocks noGrp="1"/>
          </p:cNvSpPr>
          <p:nvPr>
            <p:ph type="title"/>
          </p:nvPr>
        </p:nvSpPr>
        <p:spPr>
          <a:xfrm>
            <a:off x="685800" y="106710"/>
            <a:ext cx="2743200" cy="1162050"/>
          </a:xfrm>
        </p:spPr>
        <p:txBody>
          <a:bodyPr/>
          <a:lstStyle/>
          <a:p>
            <a:r>
              <a:rPr lang="en-GB" dirty="0" smtClean="0"/>
              <a:t>SHORT DANCE FILM</a:t>
            </a:r>
            <a:endParaRPr lang="en-GB" dirty="0"/>
          </a:p>
        </p:txBody>
      </p:sp>
      <p:sp>
        <p:nvSpPr>
          <p:cNvPr id="3" name="Text Placeholder 2"/>
          <p:cNvSpPr>
            <a:spLocks noGrp="1"/>
          </p:cNvSpPr>
          <p:nvPr>
            <p:ph type="body" idx="2"/>
          </p:nvPr>
        </p:nvSpPr>
        <p:spPr/>
        <p:txBody>
          <a:bodyPr>
            <a:normAutofit fontScale="77500" lnSpcReduction="20000"/>
          </a:bodyPr>
          <a:lstStyle/>
          <a:p>
            <a:r>
              <a:rPr lang="en-GB" sz="2100" b="1" dirty="0" smtClean="0">
                <a:effectLst>
                  <a:outerShdw blurRad="50800" dist="50800" dir="5400000" algn="ctr" rotWithShape="0">
                    <a:schemeClr val="bg1"/>
                  </a:outerShdw>
                </a:effectLst>
              </a:rPr>
              <a:t>Entry Terms  &amp; Conditions</a:t>
            </a:r>
          </a:p>
          <a:p>
            <a:endParaRPr lang="en-GB" dirty="0" smtClean="0"/>
          </a:p>
          <a:p>
            <a:r>
              <a:rPr lang="en-GB" dirty="0" smtClean="0"/>
              <a:t>By submitting to Espoo </a:t>
            </a:r>
            <a:r>
              <a:rPr lang="en-GB" dirty="0" err="1" smtClean="0"/>
              <a:t>Digi</a:t>
            </a:r>
            <a:r>
              <a:rPr lang="en-GB" dirty="0" smtClean="0"/>
              <a:t>-Dance International (EDDI) we have the right to preview your film/video. If accepted, filmmaker must submit the film/video in the requested format. </a:t>
            </a:r>
            <a:br>
              <a:rPr lang="en-GB" dirty="0" smtClean="0"/>
            </a:br>
            <a:r>
              <a:rPr lang="en-GB" dirty="0" smtClean="0"/>
              <a:t> </a:t>
            </a:r>
            <a:br>
              <a:rPr lang="en-GB" dirty="0" smtClean="0"/>
            </a:br>
            <a:r>
              <a:rPr lang="en-GB" dirty="0" smtClean="0"/>
              <a:t>Espoo </a:t>
            </a:r>
            <a:r>
              <a:rPr lang="en-GB" dirty="0" err="1" smtClean="0"/>
              <a:t>Digi</a:t>
            </a:r>
            <a:r>
              <a:rPr lang="en-GB" dirty="0" smtClean="0"/>
              <a:t>-Dance International (EDDI) holds the right to withhold this video file for Espoo </a:t>
            </a:r>
            <a:r>
              <a:rPr lang="en-GB" dirty="0" err="1" smtClean="0"/>
              <a:t>Digi</a:t>
            </a:r>
            <a:r>
              <a:rPr lang="en-GB" dirty="0" smtClean="0"/>
              <a:t>-Dance </a:t>
            </a:r>
            <a:r>
              <a:rPr lang="en-GB" dirty="0" err="1" smtClean="0"/>
              <a:t>Internationalarchives</a:t>
            </a:r>
            <a:r>
              <a:rPr lang="en-GB" dirty="0" smtClean="0"/>
              <a:t>. If accepted you fully grant EDDI the non-exclusive right, royalty-free and license to showcase this film or video during the Helsinki Education Film Festival International. </a:t>
            </a:r>
            <a:br>
              <a:rPr lang="en-GB" dirty="0" smtClean="0"/>
            </a:br>
            <a:r>
              <a:rPr lang="en-GB" dirty="0" smtClean="0"/>
              <a:t> </a:t>
            </a:r>
            <a:br>
              <a:rPr lang="en-GB" dirty="0" smtClean="0"/>
            </a:br>
            <a:r>
              <a:rPr lang="en-GB" dirty="0" smtClean="0"/>
              <a:t>The submitter agrees that excerpts from the entry and all publicity material submitted can be used for promotional purposes on radio, television, in print, web and at live events. </a:t>
            </a:r>
            <a:br>
              <a:rPr lang="en-GB" dirty="0" smtClean="0"/>
            </a:br>
            <a:r>
              <a:rPr lang="en-GB" dirty="0" smtClean="0"/>
              <a:t> </a:t>
            </a:r>
            <a:br>
              <a:rPr lang="en-GB" dirty="0" smtClean="0"/>
            </a:br>
            <a:r>
              <a:rPr lang="en-GB" dirty="0" smtClean="0"/>
              <a:t>The submitter will indemnify and exempt Espoo </a:t>
            </a:r>
            <a:r>
              <a:rPr lang="en-GB" dirty="0" err="1" smtClean="0"/>
              <a:t>Digi</a:t>
            </a:r>
            <a:r>
              <a:rPr lang="en-GB" dirty="0" smtClean="0"/>
              <a:t>-Dance International from and against all kinds claims, liabilities, damages, losses and expenses that might be incurred for any reason including trademark copyright, credits, screening, publicity and loss of or damage to the material. </a:t>
            </a:r>
          </a:p>
        </p:txBody>
      </p:sp>
      <p:sp>
        <p:nvSpPr>
          <p:cNvPr id="4" name="Content Placeholder 3"/>
          <p:cNvSpPr>
            <a:spLocks noGrp="1"/>
          </p:cNvSpPr>
          <p:nvPr>
            <p:ph sz="half" idx="1"/>
          </p:nvPr>
        </p:nvSpPr>
        <p:spPr>
          <a:xfrm>
            <a:off x="3563888" y="1412776"/>
            <a:ext cx="5256584" cy="5112568"/>
          </a:xfrm>
        </p:spPr>
        <p:txBody>
          <a:bodyPr>
            <a:normAutofit lnSpcReduction="10000"/>
            <a:scene3d>
              <a:camera prst="orthographicFront"/>
              <a:lightRig rig="threePt" dir="t"/>
            </a:scene3d>
            <a:sp3d prstMaterial="matte"/>
          </a:bodyPr>
          <a:lstStyle/>
          <a:p>
            <a:pPr>
              <a:buNone/>
            </a:pPr>
            <a:endParaRPr lang="en-GB" b="1" dirty="0" smtClean="0">
              <a:effectLst>
                <a:outerShdw blurRad="50800" dist="50800" dir="5400000" algn="ctr" rotWithShape="0">
                  <a:schemeClr val="bg1"/>
                </a:outerShdw>
              </a:effectLst>
            </a:endParaRPr>
          </a:p>
          <a:p>
            <a:pPr>
              <a:buNone/>
            </a:pPr>
            <a:r>
              <a:rPr lang="en-GB" b="1" dirty="0" smtClean="0">
                <a:effectLst>
                  <a:outerShdw blurRad="50800" dist="50800" dir="5400000" algn="ctr" rotWithShape="0">
                    <a:schemeClr val="bg1"/>
                  </a:outerShdw>
                </a:effectLst>
              </a:rPr>
              <a:t>Film Format Requirements</a:t>
            </a:r>
          </a:p>
          <a:p>
            <a:pPr>
              <a:buNone/>
            </a:pPr>
            <a:endParaRPr lang="en-GB" sz="1600" dirty="0" smtClean="0">
              <a:effectLst>
                <a:outerShdw blurRad="50800" dist="50800" dir="5400000" algn="ctr" rotWithShape="0">
                  <a:schemeClr val="bg1"/>
                </a:outerShdw>
              </a:effectLst>
            </a:endParaRPr>
          </a:p>
          <a:p>
            <a:r>
              <a:rPr lang="en-GB" sz="1800" dirty="0" smtClean="0"/>
              <a:t>All films accepted to screen at the festival must be in PAL, DOLBY DIGITAL SOUND. Films accepted to screen at the festival must be submitted on a thumb drive and sent by mail. In addition, the submitter must provide a tracking number of the parcel and a link to a backup copy of the film online. </a:t>
            </a:r>
          </a:p>
          <a:p>
            <a:endParaRPr lang="en-GB" sz="1800" dirty="0" smtClean="0"/>
          </a:p>
          <a:p>
            <a:r>
              <a:rPr lang="en-GB" sz="1800" dirty="0" smtClean="0"/>
              <a:t>Due to theatre requirements, the theatre must have a physical copy of the film. EDDI does not mail back thumb drive or copies of the film unless a prepaid envelope has been received from the filmmaker. Thumb drives will be given back to filmmakers at the festival.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ddi_logo.jpg"/>
          <p:cNvPicPr>
            <a:picLocks noChangeAspect="1"/>
          </p:cNvPicPr>
          <p:nvPr/>
        </p:nvPicPr>
        <p:blipFill>
          <a:blip r:embed="rId2" cstate="print"/>
          <a:stretch>
            <a:fillRect/>
          </a:stretch>
        </p:blipFill>
        <p:spPr>
          <a:xfrm>
            <a:off x="7452320" y="764704"/>
            <a:ext cx="1512168" cy="1512168"/>
          </a:xfrm>
          <a:prstGeom prst="rect">
            <a:avLst/>
          </a:prstGeom>
        </p:spPr>
      </p:pic>
      <p:sp>
        <p:nvSpPr>
          <p:cNvPr id="2" name="Title 1"/>
          <p:cNvSpPr>
            <a:spLocks noGrp="1"/>
          </p:cNvSpPr>
          <p:nvPr>
            <p:ph type="title"/>
          </p:nvPr>
        </p:nvSpPr>
        <p:spPr>
          <a:xfrm>
            <a:off x="685800" y="116632"/>
            <a:ext cx="5758408" cy="1162050"/>
          </a:xfrm>
        </p:spPr>
        <p:txBody>
          <a:bodyPr/>
          <a:lstStyle/>
          <a:p>
            <a:r>
              <a:rPr lang="en-GB" dirty="0" smtClean="0"/>
              <a:t>Mobile Dance Video (Mobile Phone)</a:t>
            </a:r>
            <a:endParaRPr lang="en-GB" dirty="0"/>
          </a:p>
        </p:txBody>
      </p:sp>
      <p:sp>
        <p:nvSpPr>
          <p:cNvPr id="3" name="Text Placeholder 2"/>
          <p:cNvSpPr>
            <a:spLocks noGrp="1"/>
          </p:cNvSpPr>
          <p:nvPr>
            <p:ph type="body" idx="2"/>
          </p:nvPr>
        </p:nvSpPr>
        <p:spPr/>
        <p:txBody>
          <a:bodyPr>
            <a:normAutofit fontScale="62500" lnSpcReduction="20000"/>
          </a:bodyPr>
          <a:lstStyle/>
          <a:p>
            <a:r>
              <a:rPr lang="en-GB" sz="2300" b="1" dirty="0" smtClean="0"/>
              <a:t>Entry Terms  &amp; Conditions</a:t>
            </a:r>
          </a:p>
          <a:p>
            <a:endParaRPr lang="en-GB" dirty="0" smtClean="0"/>
          </a:p>
          <a:p>
            <a:r>
              <a:rPr lang="en-GB" sz="1600" dirty="0" smtClean="0"/>
              <a:t>Submission fee is not refundable.  Once a video is submitted, it may not be withdrawn for any reason.  If the submitter decides to withdraw the submitted video, there is no refund.  Submission fee has to be paid at the point of submission.   </a:t>
            </a:r>
            <a:br>
              <a:rPr lang="en-GB" sz="1600" dirty="0" smtClean="0"/>
            </a:br>
            <a:r>
              <a:rPr lang="en-GB" sz="1600" dirty="0" smtClean="0"/>
              <a:t> </a:t>
            </a:r>
            <a:br>
              <a:rPr lang="en-GB" sz="1600" dirty="0" smtClean="0"/>
            </a:br>
            <a:r>
              <a:rPr lang="en-GB" sz="1600" dirty="0" smtClean="0"/>
              <a:t>The submitter takes full responsibility concerning all the legal rights of the video.  This includes but not limited to: the music copyright, video copyright, parent’s consent to minors, Appearance release rights, and anything relevant.  </a:t>
            </a:r>
            <a:br>
              <a:rPr lang="en-GB" sz="1600" dirty="0" smtClean="0"/>
            </a:br>
            <a:r>
              <a:rPr lang="en-GB" sz="1600" dirty="0" smtClean="0"/>
              <a:t> </a:t>
            </a:r>
            <a:br>
              <a:rPr lang="en-GB" sz="1600" dirty="0" smtClean="0"/>
            </a:br>
            <a:r>
              <a:rPr lang="en-GB" sz="1600" dirty="0" smtClean="0"/>
              <a:t>The submitter gives the right and permission to the organisers of Espoo </a:t>
            </a:r>
            <a:r>
              <a:rPr lang="en-GB" sz="1600" dirty="0" err="1" smtClean="0"/>
              <a:t>Digi</a:t>
            </a:r>
            <a:r>
              <a:rPr lang="en-GB" sz="1600" dirty="0" smtClean="0"/>
              <a:t>-Dance International to use the video, in part or full, and broadcast it in public through various channels including online (i.e. social media) before, during and after the event and anything related to the event for promotional purposes.  </a:t>
            </a:r>
            <a:br>
              <a:rPr lang="en-GB" sz="1600" dirty="0" smtClean="0"/>
            </a:br>
            <a:r>
              <a:rPr lang="en-GB" sz="1600" dirty="0" smtClean="0"/>
              <a:t> </a:t>
            </a:r>
            <a:br>
              <a:rPr lang="en-GB" sz="1600" dirty="0" smtClean="0"/>
            </a:br>
            <a:r>
              <a:rPr lang="en-GB" sz="1600" dirty="0" smtClean="0"/>
              <a:t>The submitter agrees that excerpts from the entry and all publicity material submitted can be used for promotional purposes on radio, television, in print, web and at live events. </a:t>
            </a:r>
            <a:br>
              <a:rPr lang="en-GB" sz="1600" dirty="0" smtClean="0"/>
            </a:br>
            <a:r>
              <a:rPr lang="en-GB" sz="1600" dirty="0" smtClean="0"/>
              <a:t> </a:t>
            </a:r>
            <a:br>
              <a:rPr lang="en-GB" sz="1600" dirty="0" smtClean="0"/>
            </a:br>
            <a:r>
              <a:rPr lang="en-GB" sz="1600" dirty="0" smtClean="0"/>
              <a:t>The submitter will indemnify and exempt Espoo </a:t>
            </a:r>
            <a:r>
              <a:rPr lang="en-GB" sz="1600" dirty="0" err="1" smtClean="0"/>
              <a:t>Digi</a:t>
            </a:r>
            <a:r>
              <a:rPr lang="en-GB" sz="1600" dirty="0" smtClean="0"/>
              <a:t>-Dance International from and against all kinds claims, liabilities, damages, losses and expenses that might be incurred for any reason including trademark copyright, credits, screening, publicity and loss of or damage to the material. </a:t>
            </a:r>
          </a:p>
        </p:txBody>
      </p:sp>
      <p:sp>
        <p:nvSpPr>
          <p:cNvPr id="4" name="Content Placeholder 3"/>
          <p:cNvSpPr>
            <a:spLocks noGrp="1"/>
          </p:cNvSpPr>
          <p:nvPr>
            <p:ph sz="half" idx="1"/>
          </p:nvPr>
        </p:nvSpPr>
        <p:spPr/>
        <p:txBody>
          <a:bodyPr>
            <a:normAutofit fontScale="40000" lnSpcReduction="20000"/>
          </a:bodyPr>
          <a:lstStyle/>
          <a:p>
            <a:pPr>
              <a:buNone/>
            </a:pPr>
            <a:endParaRPr lang="en-GB" b="1" dirty="0" smtClean="0"/>
          </a:p>
          <a:p>
            <a:pPr>
              <a:buNone/>
            </a:pPr>
            <a:r>
              <a:rPr lang="en-GB" sz="4600" b="1" dirty="0" smtClean="0">
                <a:effectLst>
                  <a:outerShdw blurRad="50800" dist="50800" dir="5400000" algn="ctr" rotWithShape="0">
                    <a:schemeClr val="bg1"/>
                  </a:outerShdw>
                </a:effectLst>
              </a:rPr>
              <a:t>Video Format Requirements:  </a:t>
            </a:r>
            <a:r>
              <a:rPr lang="en-GB" b="1" dirty="0" smtClean="0"/>
              <a:t> </a:t>
            </a:r>
          </a:p>
          <a:p>
            <a:pPr>
              <a:buNone/>
            </a:pPr>
            <a:endParaRPr lang="en-GB" sz="900" dirty="0" smtClean="0"/>
          </a:p>
          <a:p>
            <a:pPr>
              <a:buNone/>
            </a:pPr>
            <a:r>
              <a:rPr lang="en-GB" sz="3400" dirty="0" smtClean="0"/>
              <a:t>Exclusive video footage from mobile phone only. </a:t>
            </a:r>
          </a:p>
          <a:p>
            <a:pPr>
              <a:buNone/>
            </a:pPr>
            <a:endParaRPr lang="en-GB" sz="3400" dirty="0" smtClean="0"/>
          </a:p>
          <a:p>
            <a:r>
              <a:rPr lang="en-GB" sz="3400" dirty="0" smtClean="0"/>
              <a:t>Theme: The </a:t>
            </a:r>
            <a:r>
              <a:rPr lang="en-GB" sz="3400" b="1" dirty="0" smtClean="0"/>
              <a:t>HAPPIEST DANCE VIDEO</a:t>
            </a:r>
          </a:p>
          <a:p>
            <a:endParaRPr lang="en-GB" sz="3400" dirty="0" smtClean="0"/>
          </a:p>
          <a:p>
            <a:r>
              <a:rPr lang="en-GB" sz="3400" dirty="0" smtClean="0"/>
              <a:t>The mobile phone’s brand and model used for filming/video footage must be written in the submission.  For example: </a:t>
            </a:r>
            <a:r>
              <a:rPr lang="en-GB" sz="3400" dirty="0" err="1" smtClean="0"/>
              <a:t>Iphone</a:t>
            </a:r>
            <a:r>
              <a:rPr lang="en-GB" sz="3400" dirty="0" smtClean="0"/>
              <a:t> 11 Pro Max, Samsung. </a:t>
            </a:r>
            <a:r>
              <a:rPr lang="en-GB" sz="3400" dirty="0" err="1" smtClean="0"/>
              <a:t>Huawei</a:t>
            </a:r>
            <a:r>
              <a:rPr lang="en-GB" sz="3400" dirty="0" smtClean="0"/>
              <a:t>, etc.  </a:t>
            </a:r>
          </a:p>
          <a:p>
            <a:endParaRPr lang="en-GB" sz="3400" dirty="0" smtClean="0"/>
          </a:p>
          <a:p>
            <a:r>
              <a:rPr lang="en-GB" sz="3400" dirty="0" smtClean="0"/>
              <a:t>Max length 55 seconds only.  The video which evokes the happiest emotions wins.  It can be a funny blooper, comedic on purpose, or anything that makes people happy.  </a:t>
            </a:r>
          </a:p>
          <a:p>
            <a:endParaRPr lang="en-GB" sz="3400" dirty="0" smtClean="0"/>
          </a:p>
          <a:p>
            <a:r>
              <a:rPr lang="en-GB" sz="3400" dirty="0" smtClean="0"/>
              <a:t>All dance styles are welcome.  Any music genre is acceptable.  Music mix is allowed.  The dance and the video quality will be equally considered.  </a:t>
            </a:r>
          </a:p>
          <a:p>
            <a:endParaRPr lang="en-GB" sz="3400" dirty="0" smtClean="0"/>
          </a:p>
          <a:p>
            <a:r>
              <a:rPr lang="en-GB" sz="3400" dirty="0" smtClean="0"/>
              <a:t>Raw videos and edited are both acceptable.   The dance and dancer's </a:t>
            </a:r>
            <a:r>
              <a:rPr lang="en-GB" sz="3400" dirty="0" err="1" smtClean="0"/>
              <a:t>ttire</a:t>
            </a:r>
            <a:r>
              <a:rPr lang="en-GB" sz="3400" dirty="0" smtClean="0"/>
              <a:t> must be wholesome and family-friendly.   </a:t>
            </a:r>
            <a:endParaRPr lang="en-GB" sz="3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64704"/>
            <a:ext cx="2212848" cy="1582621"/>
          </a:xfrm>
        </p:spPr>
        <p:txBody>
          <a:bodyPr/>
          <a:lstStyle/>
          <a:p>
            <a:r>
              <a:rPr lang="en-GB" sz="2400" dirty="0" smtClean="0"/>
              <a:t>VENUE:</a:t>
            </a:r>
            <a:endParaRPr lang="en-GB" sz="2400" dirty="0"/>
          </a:p>
        </p:txBody>
      </p:sp>
      <p:sp>
        <p:nvSpPr>
          <p:cNvPr id="3" name="Text Placeholder 2"/>
          <p:cNvSpPr>
            <a:spLocks noGrp="1"/>
          </p:cNvSpPr>
          <p:nvPr>
            <p:ph type="body" sz="half" idx="2"/>
          </p:nvPr>
        </p:nvSpPr>
        <p:spPr>
          <a:xfrm>
            <a:off x="251520" y="2416493"/>
            <a:ext cx="2209800" cy="1320295"/>
          </a:xfrm>
        </p:spPr>
        <p:txBody>
          <a:bodyPr>
            <a:normAutofit/>
          </a:bodyPr>
          <a:lstStyle/>
          <a:p>
            <a:r>
              <a:rPr lang="en-GB" sz="1400" dirty="0" smtClean="0"/>
              <a:t>Place: </a:t>
            </a:r>
            <a:r>
              <a:rPr lang="en-GB" sz="1400" i="1" dirty="0" smtClean="0"/>
              <a:t>To be notified </a:t>
            </a:r>
          </a:p>
          <a:p>
            <a:r>
              <a:rPr lang="en-GB" sz="1400" dirty="0" smtClean="0"/>
              <a:t>Time: </a:t>
            </a:r>
            <a:r>
              <a:rPr lang="en-GB" sz="1400" i="1" dirty="0" smtClean="0"/>
              <a:t>To be notified </a:t>
            </a:r>
            <a:endParaRPr lang="en-GB" sz="1400" dirty="0" smtClean="0"/>
          </a:p>
          <a:p>
            <a:endParaRPr lang="en-GB" sz="1400" dirty="0" smtClean="0"/>
          </a:p>
          <a:p>
            <a:r>
              <a:rPr lang="en-GB" sz="1400" dirty="0" smtClean="0"/>
              <a:t>‘ You </a:t>
            </a:r>
            <a:r>
              <a:rPr lang="en-GB" sz="1400" dirty="0" err="1" smtClean="0"/>
              <a:t>gotta</a:t>
            </a:r>
            <a:r>
              <a:rPr lang="en-GB" sz="1400" dirty="0" smtClean="0"/>
              <a:t> have a dream to have a dream come true.’</a:t>
            </a:r>
          </a:p>
          <a:p>
            <a:endParaRPr lang="en-GB" sz="1400" dirty="0"/>
          </a:p>
        </p:txBody>
      </p:sp>
      <p:pic>
        <p:nvPicPr>
          <p:cNvPr id="5" name="Picture Placeholder 4" descr="ffwad_EDDI--Digi-Dance-Competition-&amp;-Festival-rectangle.png"/>
          <p:cNvPicPr>
            <a:picLocks noGrp="1" noChangeAspect="1"/>
          </p:cNvPicPr>
          <p:nvPr>
            <p:ph type="pic" idx="1"/>
          </p:nvPr>
        </p:nvPicPr>
        <p:blipFill>
          <a:blip r:embed="rId2" cstate="print"/>
          <a:srcRect t="822" b="822"/>
          <a:stretch>
            <a:fillRect/>
          </a:stretch>
        </p:blipFill>
        <p:spPr/>
      </p:pic>
      <p:sp>
        <p:nvSpPr>
          <p:cNvPr id="6" name="TextBox 5"/>
          <p:cNvSpPr txBox="1">
            <a:spLocks noChangeAspect="1"/>
          </p:cNvSpPr>
          <p:nvPr/>
        </p:nvSpPr>
        <p:spPr>
          <a:xfrm rot="420000">
            <a:off x="3829931" y="706965"/>
            <a:ext cx="4634061" cy="369332"/>
          </a:xfrm>
          <a:prstGeom prst="rect">
            <a:avLst/>
          </a:prstGeom>
          <a:noFill/>
        </p:spPr>
        <p:txBody>
          <a:bodyPr wrap="square" rtlCol="0">
            <a:spAutoFit/>
          </a:bodyPr>
          <a:lstStyle/>
          <a:p>
            <a:r>
              <a:rPr lang="en-GB" sz="1600" b="1" dirty="0" smtClean="0"/>
              <a:t>MAIN EVENT</a:t>
            </a:r>
            <a:r>
              <a:rPr lang="en-GB" sz="1400" b="1" dirty="0" smtClean="0"/>
              <a:t>:  </a:t>
            </a:r>
            <a:r>
              <a:rPr lang="en-GB" dirty="0" smtClean="0"/>
              <a:t>Saturday 30</a:t>
            </a:r>
            <a:r>
              <a:rPr lang="en-GB" baseline="30000" dirty="0" smtClean="0"/>
              <a:t>th</a:t>
            </a:r>
            <a:r>
              <a:rPr lang="en-GB" dirty="0" smtClean="0"/>
              <a:t>,  January 2021</a:t>
            </a:r>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2743200" cy="1162050"/>
          </a:xfrm>
        </p:spPr>
        <p:txBody>
          <a:bodyPr/>
          <a:lstStyle/>
          <a:p>
            <a:r>
              <a:rPr lang="en-GB" b="1" smtClean="0"/>
              <a:t>THE MAIN EVENT</a:t>
            </a:r>
            <a:endParaRPr lang="en-GB" dirty="0"/>
          </a:p>
        </p:txBody>
      </p:sp>
      <p:sp>
        <p:nvSpPr>
          <p:cNvPr id="3" name="Text Placeholder 2"/>
          <p:cNvSpPr>
            <a:spLocks noGrp="1"/>
          </p:cNvSpPr>
          <p:nvPr>
            <p:ph type="body" idx="2"/>
          </p:nvPr>
        </p:nvSpPr>
        <p:spPr/>
        <p:txBody>
          <a:bodyPr>
            <a:normAutofit fontScale="77500" lnSpcReduction="20000"/>
          </a:bodyPr>
          <a:lstStyle/>
          <a:p>
            <a:r>
              <a:rPr lang="en-GB" sz="2000" b="1" dirty="0" smtClean="0"/>
              <a:t>Event Terms &amp; Conditions</a:t>
            </a:r>
          </a:p>
          <a:p>
            <a:pPr marL="342900" indent="-342900"/>
            <a:endParaRPr lang="en-GB" dirty="0" smtClean="0"/>
          </a:p>
          <a:p>
            <a:r>
              <a:rPr lang="en-GB" dirty="0" smtClean="0"/>
              <a:t>The submitter takes full responsibility concerning all the legal rights of the video.  This includes but not limited to: the music copyright, video copyright, parent’s consent to minors, Appearance release rights, and anything relevant.  </a:t>
            </a:r>
            <a:br>
              <a:rPr lang="en-GB" dirty="0" smtClean="0"/>
            </a:br>
            <a:r>
              <a:rPr lang="en-GB" dirty="0" smtClean="0"/>
              <a:t> </a:t>
            </a:r>
            <a:br>
              <a:rPr lang="en-GB" dirty="0" smtClean="0"/>
            </a:br>
            <a:r>
              <a:rPr lang="en-GB" dirty="0" smtClean="0"/>
              <a:t>The submitter gives the right and permission to the organisers of Espoo </a:t>
            </a:r>
            <a:r>
              <a:rPr lang="en-GB" dirty="0" err="1" smtClean="0"/>
              <a:t>Digi</a:t>
            </a:r>
            <a:r>
              <a:rPr lang="en-GB" dirty="0" smtClean="0"/>
              <a:t>-Dance International to use the video, in part or full, and broadcast it in public through various channels including online (i.e. social media) before, during and after the event and anything related to the event for promotional purposes.  </a:t>
            </a:r>
            <a:br>
              <a:rPr lang="en-GB" dirty="0" smtClean="0"/>
            </a:br>
            <a:r>
              <a:rPr lang="en-GB" dirty="0" smtClean="0"/>
              <a:t> </a:t>
            </a:r>
            <a:br>
              <a:rPr lang="en-GB" dirty="0" smtClean="0"/>
            </a:br>
            <a:r>
              <a:rPr lang="en-GB" dirty="0" smtClean="0"/>
              <a:t>The submitter agrees that excerpts from the entry and all publicity material submitted can be used for promotional purposes on radio, television, in print, web and at live events. </a:t>
            </a:r>
            <a:br>
              <a:rPr lang="en-GB" dirty="0" smtClean="0"/>
            </a:br>
            <a:r>
              <a:rPr lang="en-GB" dirty="0" smtClean="0"/>
              <a:t> </a:t>
            </a:r>
            <a:br>
              <a:rPr lang="en-GB" dirty="0" smtClean="0"/>
            </a:br>
            <a:r>
              <a:rPr lang="en-GB" dirty="0" smtClean="0"/>
              <a:t>The submitter will indemnify and exempt Espoo </a:t>
            </a:r>
            <a:r>
              <a:rPr lang="en-GB" dirty="0" err="1" smtClean="0"/>
              <a:t>Digi</a:t>
            </a:r>
            <a:r>
              <a:rPr lang="en-GB" dirty="0" smtClean="0"/>
              <a:t>-Dance </a:t>
            </a:r>
            <a:r>
              <a:rPr lang="en-GB" dirty="0" err="1" smtClean="0"/>
              <a:t>Internationalfrom</a:t>
            </a:r>
            <a:r>
              <a:rPr lang="en-GB" dirty="0" smtClean="0"/>
              <a:t> and against all kinds claims, liabilities, damages, losses and expenses that might be incurred for any reason including trademark copyright, credits, screening, publicity and loss of or damage to the material. </a:t>
            </a:r>
          </a:p>
        </p:txBody>
      </p:sp>
      <p:sp>
        <p:nvSpPr>
          <p:cNvPr id="4" name="Content Placeholder 3"/>
          <p:cNvSpPr>
            <a:spLocks noGrp="1"/>
          </p:cNvSpPr>
          <p:nvPr>
            <p:ph sz="half" idx="1"/>
          </p:nvPr>
        </p:nvSpPr>
        <p:spPr>
          <a:xfrm>
            <a:off x="3563888" y="1268760"/>
            <a:ext cx="5328592" cy="5256584"/>
          </a:xfrm>
        </p:spPr>
        <p:txBody>
          <a:bodyPr>
            <a:normAutofit fontScale="25000" lnSpcReduction="20000"/>
          </a:bodyPr>
          <a:lstStyle/>
          <a:p>
            <a:pPr>
              <a:buNone/>
            </a:pPr>
            <a:r>
              <a:rPr lang="en-GB" sz="6400" b="1" dirty="0" smtClean="0"/>
              <a:t>Live Activities</a:t>
            </a:r>
          </a:p>
          <a:p>
            <a:pPr marL="514350" indent="-514350">
              <a:buNone/>
            </a:pPr>
            <a:endParaRPr lang="en-GB" sz="7200" dirty="0" smtClean="0"/>
          </a:p>
          <a:p>
            <a:pPr marL="514350" indent="-514350">
              <a:buNone/>
            </a:pPr>
            <a:r>
              <a:rPr lang="en-GB" sz="7200" dirty="0" smtClean="0"/>
              <a:t>ONLINE WORKSHOPS</a:t>
            </a:r>
          </a:p>
          <a:p>
            <a:r>
              <a:rPr lang="en-GB" sz="4800" dirty="0" smtClean="0"/>
              <a:t>The dance workshop will be based on the highest number of requests.  There is no fee for the request.  The workshop fee will be dependent on the number of participants and the rate of the requested dance teacher(s).  </a:t>
            </a:r>
          </a:p>
          <a:p>
            <a:endParaRPr lang="en-GB" sz="4800" dirty="0" smtClean="0"/>
          </a:p>
          <a:p>
            <a:r>
              <a:rPr lang="en-GB" sz="4800" dirty="0" smtClean="0"/>
              <a:t>Deadline to submit request: 31 October 2020.  </a:t>
            </a:r>
            <a:r>
              <a:rPr lang="en-GB" sz="7200" dirty="0" smtClean="0"/>
              <a:t/>
            </a:r>
            <a:br>
              <a:rPr lang="en-GB" sz="7200" dirty="0" smtClean="0"/>
            </a:br>
            <a:endParaRPr lang="en-GB" sz="7200" dirty="0" smtClean="0"/>
          </a:p>
          <a:p>
            <a:pPr>
              <a:buNone/>
            </a:pPr>
            <a:r>
              <a:rPr lang="en-GB" sz="7200" dirty="0" smtClean="0"/>
              <a:t>DIGI-DANCE PERFORMANCE</a:t>
            </a:r>
          </a:p>
          <a:p>
            <a:pPr marL="274320" lvl="1" indent="-274320">
              <a:buClr>
                <a:schemeClr val="accent3"/>
              </a:buClr>
              <a:buSzPct val="95000"/>
            </a:pPr>
            <a:r>
              <a:rPr lang="en-GB" sz="4800" dirty="0" smtClean="0"/>
              <a:t>​This is a dance performance on stage combined with digital technology.  It is primarily a dance show/demo not a film show.  The focus is on the dance performance on stage.  Digital technology such as video on screen, TRON-like LED-light suits, and other digital devices are only to enhance the dance performance.  The screen is provided and available at the venue.  </a:t>
            </a:r>
          </a:p>
          <a:p>
            <a:pPr marL="274320" lvl="1" indent="-274320">
              <a:buClr>
                <a:schemeClr val="accent3"/>
              </a:buClr>
              <a:buSzPct val="95000"/>
            </a:pPr>
            <a:endParaRPr lang="en-GB" sz="4800" dirty="0" smtClean="0"/>
          </a:p>
          <a:p>
            <a:pPr marL="274320" lvl="1" indent="-274320">
              <a:buClr>
                <a:schemeClr val="accent3"/>
              </a:buClr>
              <a:buSzPct val="95000"/>
            </a:pPr>
            <a:r>
              <a:rPr lang="en-GB" sz="4800" dirty="0" smtClean="0"/>
              <a:t>Any dance style is welcome.  Any musical genre is allowed.  The show performance should have a duration of not more than 15 minutes and not less than 1 min &amp; a half. No props that will remain on stage and/or would cause disturbance to the next performance are allowed on stage.  </a:t>
            </a:r>
          </a:p>
          <a:p>
            <a:pPr marL="274320" lvl="1" indent="-274320">
              <a:buClr>
                <a:schemeClr val="accent3"/>
              </a:buClr>
              <a:buSzPct val="95000"/>
            </a:pPr>
            <a:endParaRPr lang="en-GB" sz="4800" dirty="0" smtClean="0"/>
          </a:p>
          <a:p>
            <a:pPr marL="274320" lvl="1" indent="-274320">
              <a:buClr>
                <a:schemeClr val="accent3"/>
              </a:buClr>
              <a:buSzPct val="95000"/>
            </a:pPr>
            <a:r>
              <a:rPr lang="en-GB" sz="4800" dirty="0" smtClean="0"/>
              <a:t>Registration is done online only.  No walk-in.  Selected applicants will receive further instruction through email.  The number of dancers in a group must not exceed 20 persons.  Single performer is welcome.   The finalists will be invited to the main event.   The judging criteria are based on the quality of both the dance performance and the use of digital technology.  </a:t>
            </a:r>
          </a:p>
        </p:txBody>
      </p:sp>
      <p:pic>
        <p:nvPicPr>
          <p:cNvPr id="7" name="Picture 6" descr="eddi_logo.jpg"/>
          <p:cNvPicPr>
            <a:picLocks noChangeAspect="1"/>
          </p:cNvPicPr>
          <p:nvPr/>
        </p:nvPicPr>
        <p:blipFill>
          <a:blip r:embed="rId2" cstate="print"/>
          <a:stretch>
            <a:fillRect/>
          </a:stretch>
        </p:blipFill>
        <p:spPr>
          <a:xfrm>
            <a:off x="7740352" y="692696"/>
            <a:ext cx="1296144" cy="129614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ddi_logo.jpg"/>
          <p:cNvPicPr>
            <a:picLocks noChangeAspect="1"/>
          </p:cNvPicPr>
          <p:nvPr/>
        </p:nvPicPr>
        <p:blipFill>
          <a:blip r:embed="rId2" cstate="print"/>
          <a:stretch>
            <a:fillRect/>
          </a:stretch>
        </p:blipFill>
        <p:spPr>
          <a:xfrm>
            <a:off x="7668344" y="764704"/>
            <a:ext cx="1296144" cy="1296144"/>
          </a:xfrm>
          <a:prstGeom prst="rect">
            <a:avLst/>
          </a:prstGeom>
        </p:spPr>
      </p:pic>
      <p:sp>
        <p:nvSpPr>
          <p:cNvPr id="2" name="Title 1"/>
          <p:cNvSpPr>
            <a:spLocks noGrp="1"/>
          </p:cNvSpPr>
          <p:nvPr>
            <p:ph type="title"/>
          </p:nvPr>
        </p:nvSpPr>
        <p:spPr>
          <a:xfrm>
            <a:off x="755576" y="188640"/>
            <a:ext cx="6912768" cy="1162050"/>
          </a:xfrm>
        </p:spPr>
        <p:txBody>
          <a:bodyPr/>
          <a:lstStyle/>
          <a:p>
            <a:r>
              <a:rPr lang="en-GB" sz="3200" b="1" dirty="0" smtClean="0"/>
              <a:t>Welcome to the greater family</a:t>
            </a:r>
            <a:endParaRPr lang="en-GB" sz="3200" b="1" dirty="0"/>
          </a:p>
        </p:txBody>
      </p:sp>
      <p:sp>
        <p:nvSpPr>
          <p:cNvPr id="3" name="Text Placeholder 2"/>
          <p:cNvSpPr>
            <a:spLocks noGrp="1"/>
          </p:cNvSpPr>
          <p:nvPr>
            <p:ph type="body" idx="2"/>
          </p:nvPr>
        </p:nvSpPr>
        <p:spPr/>
        <p:txBody>
          <a:bodyPr/>
          <a:lstStyle/>
          <a:p>
            <a:endParaRPr lang="en-GB" dirty="0"/>
          </a:p>
        </p:txBody>
      </p:sp>
      <p:sp>
        <p:nvSpPr>
          <p:cNvPr id="4" name="Content Placeholder 3"/>
          <p:cNvSpPr>
            <a:spLocks noGrp="1"/>
          </p:cNvSpPr>
          <p:nvPr>
            <p:ph sz="half" idx="1"/>
          </p:nvPr>
        </p:nvSpPr>
        <p:spPr>
          <a:xfrm>
            <a:off x="3575050" y="1809328"/>
            <a:ext cx="5111750" cy="4572000"/>
          </a:xfrm>
        </p:spPr>
        <p:txBody>
          <a:bodyPr>
            <a:normAutofit fontScale="47500" lnSpcReduction="20000"/>
          </a:bodyPr>
          <a:lstStyle/>
          <a:p>
            <a:pPr>
              <a:buNone/>
            </a:pPr>
            <a:r>
              <a:rPr lang="en-GB" dirty="0" smtClean="0"/>
              <a:t>VENUE AND DATE</a:t>
            </a:r>
            <a:br>
              <a:rPr lang="en-GB" dirty="0" smtClean="0"/>
            </a:br>
            <a:r>
              <a:rPr lang="en-GB" dirty="0" smtClean="0"/>
              <a:t> </a:t>
            </a:r>
            <a:br>
              <a:rPr lang="en-GB" dirty="0" smtClean="0"/>
            </a:br>
            <a:r>
              <a:rPr lang="en-GB" dirty="0" smtClean="0"/>
              <a:t>The venue and date of the final event are subject to change.  The satisfaction and well-being of the participants are our priority.  Due to the unpredictable nature of the COVID pandemic, the organisers are dependent on the health measures and requirements imposed by the Finnish government.  Please be guided and updated by our website.  </a:t>
            </a:r>
          </a:p>
          <a:p>
            <a:pPr lvl="1"/>
            <a:r>
              <a:rPr lang="en-GB" dirty="0" smtClean="0"/>
              <a:t>DEADLINE TO SUBMIT: </a:t>
            </a:r>
            <a:r>
              <a:rPr lang="en-GB" sz="3400" dirty="0" smtClean="0"/>
              <a:t>27 November 2020</a:t>
            </a:r>
          </a:p>
          <a:p>
            <a:pPr lvl="1"/>
            <a:r>
              <a:rPr lang="en-GB" dirty="0" smtClean="0"/>
              <a:t>NOTIFICATION: </a:t>
            </a:r>
            <a:r>
              <a:rPr lang="en-GB" sz="3400" dirty="0" smtClean="0"/>
              <a:t>11 December 2020 </a:t>
            </a:r>
          </a:p>
          <a:p>
            <a:pPr lvl="1"/>
            <a:r>
              <a:rPr lang="en-GB" sz="2500" dirty="0" smtClean="0"/>
              <a:t>MAIN EVENT: </a:t>
            </a:r>
            <a:r>
              <a:rPr lang="en-GB" sz="3400" dirty="0" smtClean="0"/>
              <a:t>Saturday 30th January 2021</a:t>
            </a:r>
          </a:p>
          <a:p>
            <a:pPr>
              <a:buNone/>
            </a:pPr>
            <a:endParaRPr lang="en-GB" sz="3600" dirty="0" smtClean="0"/>
          </a:p>
          <a:p>
            <a:pPr>
              <a:buNone/>
            </a:pPr>
            <a:r>
              <a:rPr lang="en-GB" dirty="0" smtClean="0"/>
              <a:t>Until then…</a:t>
            </a:r>
          </a:p>
          <a:p>
            <a:pPr>
              <a:buNone/>
            </a:pPr>
            <a:r>
              <a:rPr lang="en-GB" dirty="0" smtClean="0"/>
              <a:t>Thank you for your interest, submissions and effort.</a:t>
            </a:r>
          </a:p>
          <a:p>
            <a:pPr>
              <a:buNone/>
            </a:pPr>
            <a:endParaRPr lang="en-GB" dirty="0" smtClean="0"/>
          </a:p>
          <a:p>
            <a:pPr>
              <a:buNone/>
            </a:pPr>
            <a:r>
              <a:rPr lang="en-GB" dirty="0" smtClean="0"/>
              <a:t>We look forward to seeing or hearing from you again.</a:t>
            </a:r>
          </a:p>
          <a:p>
            <a:endParaRPr lang="en-GB" dirty="0" smtClean="0"/>
          </a:p>
          <a:p>
            <a:pPr>
              <a:buNone/>
            </a:pPr>
            <a:r>
              <a:rPr lang="en-GB" dirty="0" smtClean="0"/>
              <a:t>Kind regards,</a:t>
            </a:r>
          </a:p>
          <a:p>
            <a:pPr>
              <a:buNone/>
            </a:pPr>
            <a:endParaRPr lang="en-GB" dirty="0" smtClean="0"/>
          </a:p>
          <a:p>
            <a:pPr algn="ctr">
              <a:buNone/>
            </a:pPr>
            <a:r>
              <a:rPr lang="en-GB" dirty="0" smtClean="0"/>
              <a:t>Style Dance Industry (SDI ry)</a:t>
            </a:r>
          </a:p>
          <a:p>
            <a:endParaRPr lang="en-GB" dirty="0"/>
          </a:p>
        </p:txBody>
      </p:sp>
      <p:pic>
        <p:nvPicPr>
          <p:cNvPr id="5" name="Picture 4" descr="EDDI Poster.jpg"/>
          <p:cNvPicPr>
            <a:picLocks noChangeAspect="1"/>
          </p:cNvPicPr>
          <p:nvPr/>
        </p:nvPicPr>
        <p:blipFill>
          <a:blip r:embed="rId3" cstate="print"/>
          <a:stretch>
            <a:fillRect/>
          </a:stretch>
        </p:blipFill>
        <p:spPr>
          <a:xfrm>
            <a:off x="251520" y="1794740"/>
            <a:ext cx="3178554" cy="4492655"/>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603</TotalTime>
  <Words>440</Words>
  <Application>Microsoft Office PowerPoint</Application>
  <PresentationFormat>On-screen Show (4:3)</PresentationFormat>
  <Paragraphs>100</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Flow</vt:lpstr>
      <vt:lpstr>EDDI</vt:lpstr>
      <vt:lpstr>Event Organisation</vt:lpstr>
      <vt:lpstr>Slide 3</vt:lpstr>
      <vt:lpstr>SHORT DANCE FILM</vt:lpstr>
      <vt:lpstr>Mobile Dance Video (Mobile Phone)</vt:lpstr>
      <vt:lpstr>VENUE:</vt:lpstr>
      <vt:lpstr>THE MAIN EVENT</vt:lpstr>
      <vt:lpstr>Welcome to the greater family</vt:lpstr>
    </vt:vector>
  </TitlesOfParts>
  <Manager>Chris Spencer</Manager>
  <Company>SDI 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EDDI</dc:title>
  <dc:subject>Sponsors and Donors</dc:subject>
  <dc:creator>Chris Suli</dc:creator>
  <cp:keywords>EDDI Sponsor Donor Sponsorship Donations</cp:keywords>
  <cp:lastModifiedBy>Chris Suli</cp:lastModifiedBy>
  <cp:revision>35</cp:revision>
  <dcterms:created xsi:type="dcterms:W3CDTF">2020-08-24T13:33:41Z</dcterms:created>
  <dcterms:modified xsi:type="dcterms:W3CDTF">2020-10-09T11:41:19Z</dcterms:modified>
</cp:coreProperties>
</file>